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6_37DB2683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0" r:id="rId4"/>
    <p:sldId id="275" r:id="rId5"/>
    <p:sldId id="258" r:id="rId6"/>
    <p:sldId id="299" r:id="rId7"/>
    <p:sldId id="277" r:id="rId8"/>
    <p:sldId id="274" r:id="rId9"/>
    <p:sldId id="259" r:id="rId10"/>
    <p:sldId id="273" r:id="rId11"/>
    <p:sldId id="292" r:id="rId12"/>
    <p:sldId id="260" r:id="rId13"/>
    <p:sldId id="278" r:id="rId14"/>
    <p:sldId id="279" r:id="rId15"/>
    <p:sldId id="261" r:id="rId16"/>
    <p:sldId id="262" r:id="rId17"/>
    <p:sldId id="264" r:id="rId18"/>
    <p:sldId id="301" r:id="rId19"/>
    <p:sldId id="284" r:id="rId20"/>
    <p:sldId id="300" r:id="rId21"/>
    <p:sldId id="265" r:id="rId22"/>
    <p:sldId id="266" r:id="rId23"/>
    <p:sldId id="285" r:id="rId24"/>
    <p:sldId id="297" r:id="rId25"/>
    <p:sldId id="267" r:id="rId26"/>
    <p:sldId id="296" r:id="rId27"/>
    <p:sldId id="268" r:id="rId28"/>
    <p:sldId id="287" r:id="rId29"/>
    <p:sldId id="288" r:id="rId30"/>
    <p:sldId id="289" r:id="rId31"/>
    <p:sldId id="291" r:id="rId32"/>
    <p:sldId id="286" r:id="rId33"/>
    <p:sldId id="269" r:id="rId34"/>
    <p:sldId id="282" r:id="rId35"/>
    <p:sldId id="281" r:id="rId36"/>
    <p:sldId id="272" r:id="rId37"/>
    <p:sldId id="283" r:id="rId38"/>
    <p:sldId id="294" r:id="rId39"/>
    <p:sldId id="293" r:id="rId40"/>
    <p:sldId id="298" r:id="rId4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1"/>
    <p:restoredTop sz="89518"/>
  </p:normalViewPr>
  <p:slideViewPr>
    <p:cSldViewPr snapToGrid="0">
      <p:cViewPr varScale="1">
        <p:scale>
          <a:sx n="130" d="100"/>
          <a:sy n="130" d="100"/>
        </p:scale>
        <p:origin x="672" y="176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47" len="42">
        <ac:context len="373" hash="420983509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-Bold" panose="02000503030000020004" pitchFamily="2" charset="77"/>
              </a:rPr>
              <a:t>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1200" dirty="0">
                <a:latin typeface="DINOT" panose="020B0504020101020102" pitchFamily="34" charset="77"/>
              </a:rPr>
              <a:t>For B.S., qualitative properties of the core collection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are expected to carry over to the referenced work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For F.S., no a-priori assumption of quality can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be made for the gathered citations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97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check on predatory venues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9197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974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0845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STM is </a:t>
            </a:r>
            <a:r>
              <a:rPr lang="en-GB" sz="1800" dirty="0">
                <a:effectLst/>
                <a:latin typeface="Utopia" pitchFamily="2" charset="77"/>
              </a:rPr>
              <a:t>capable of incorporating document metadata (e.g. authors, publisher, date, etc.) into the generative process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documents making use of STM are found in the 86% of cases to be interested in “Characterising the corpus”</a:t>
            </a:r>
            <a:endParaRPr lang="en-GB" dirty="0"/>
          </a:p>
          <a:p>
            <a:r>
              <a:rPr lang="en-IT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authors employing manual labeling might be less willing to experiment with the generation of an higher number of topics given the inherent bottleneck that such a manual approach would imply during the labeling phase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Notice that one document can potentially have more than one label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representativeness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endParaRPr lang="en-I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" panose="020B0504020101020102" pitchFamily="34" charset="77"/>
              </a:rPr>
              <a:t>are identified on the basis of the</a:t>
            </a:r>
            <a:br>
              <a:rPr lang="en-GB" sz="1200" dirty="0">
                <a:latin typeface="DINOT" panose="020B0504020101020102" pitchFamily="34" charset="77"/>
              </a:rPr>
            </a:br>
            <a:r>
              <a:rPr lang="en-GB" sz="1200" dirty="0">
                <a:latin typeface="DINOT" panose="020B0504020101020102" pitchFamily="34" charset="77"/>
              </a:rPr>
              <a:t>origin and focus of the documents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1949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Pitfalls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1. Almost only conducted when having a primary focus on topic labeling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2. One criteria is used + one information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3. Bias / subjectivity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4. Monodimensional evaluation (one factor) -&gt; good fit vs bad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Only 11 are found to have forward implementations + They often represent a minority over the total citations</a:t>
            </a:r>
            <a:endParaRPr lang="en-GB" dirty="0"/>
          </a:p>
          <a:p>
            <a:r>
              <a:rPr lang="en-GB" dirty="0"/>
              <a:t>B</a:t>
            </a:r>
            <a:r>
              <a:rPr lang="en-IT" dirty="0"/>
              <a:t>aselines in 57% of cases</a:t>
            </a:r>
          </a:p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As </a:t>
            </a:r>
            <a:r>
              <a:rPr lang="en-GB" sz="1200" b="0" dirty="0">
                <a:latin typeface="DINOT" panose="020B0504020101020102" pitchFamily="34" charset="77"/>
              </a:rPr>
              <a:t>previously</a:t>
            </a:r>
            <a:r>
              <a:rPr lang="en-GB" sz="1200" dirty="0">
                <a:latin typeface="DINOT" panose="020B0504020101020102" pitchFamily="34" charset="77"/>
              </a:rPr>
              <a:t> stated -&gt; Quality evaluation found in only </a:t>
            </a:r>
            <a:r>
              <a:rPr lang="en-GB" sz="1200" b="1" dirty="0">
                <a:latin typeface="DINOT-Bold" panose="020B0504020101020102" pitchFamily="34" charset="77"/>
              </a:rPr>
              <a:t>20%</a:t>
            </a:r>
            <a:r>
              <a:rPr lang="en-GB" sz="1200" dirty="0">
                <a:latin typeface="DINOT" panose="020B0504020101020102" pitchFamily="34" charset="77"/>
              </a:rPr>
              <a:t> of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In most cases (17 studies),… + other 3 documents only have an </a:t>
            </a:r>
            <a:r>
              <a:rPr lang="en-IT" sz="1200" b="1" dirty="0">
                <a:latin typeface="DINOT-Bold" panose="020B0504020101020102" pitchFamily="34" charset="77"/>
              </a:rPr>
              <a:t>informal</a:t>
            </a:r>
            <a:r>
              <a:rPr lang="en-IT" sz="1200" dirty="0">
                <a:latin typeface="DINOT-Bold" panose="020B0504020101020102" pitchFamily="34" charset="77"/>
              </a:rPr>
              <a:t> </a:t>
            </a:r>
            <a:r>
              <a:rPr lang="en-IT" sz="1200" b="1" dirty="0">
                <a:latin typeface="DINOT-Bold" panose="020B0504020101020102" pitchFamily="34" charset="77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More than one criteria = redundancy (i.e. guarantee of quality)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</a:t>
            </a:r>
            <a:r>
              <a:rPr lang="en-IT" dirty="0"/>
              <a:t>ias/subjectivity -&gt; Use domain experts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Multidimensional approach -&gt; EFA -&gt; Suitable / Objectionable, two factors involved in (human) judgement of the quality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Address the gap: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Produce </a:t>
            </a:r>
            <a:r>
              <a:rPr lang="en-GB" sz="1800" b="1" dirty="0">
                <a:effectLst/>
                <a:latin typeface="Utopia" pitchFamily="2" charset="77"/>
              </a:rPr>
              <a:t>multiple label representations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	</a:t>
            </a:r>
            <a:r>
              <a:rPr lang="en-GB" sz="1800" b="0" dirty="0">
                <a:effectLst/>
                <a:latin typeface="Utopia" pitchFamily="2" charset="77"/>
              </a:rPr>
              <a:t>Strive to include </a:t>
            </a:r>
            <a:r>
              <a:rPr lang="en-GB" sz="1800" b="1" dirty="0">
                <a:effectLst/>
                <a:latin typeface="Utopia" pitchFamily="2" charset="77"/>
              </a:rPr>
              <a:t>formal</a:t>
            </a:r>
            <a:r>
              <a:rPr lang="en-GB" sz="1800" b="0" dirty="0">
                <a:effectLst/>
                <a:latin typeface="Utopia" pitchFamily="2" charset="77"/>
              </a:rPr>
              <a:t> </a:t>
            </a:r>
            <a:r>
              <a:rPr lang="en-GB" sz="1800" b="1" dirty="0">
                <a:effectLst/>
                <a:latin typeface="Utopia" pitchFamily="2" charset="77"/>
              </a:rPr>
              <a:t>comparisons</a:t>
            </a:r>
            <a:r>
              <a:rPr lang="en-GB" sz="1800" b="0" dirty="0">
                <a:effectLst/>
                <a:latin typeface="Utopia" pitchFamily="2" charset="77"/>
              </a:rPr>
              <a:t> among the different representations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effectLst/>
                <a:latin typeface="Utopia" pitchFamily="2" charset="77"/>
              </a:rPr>
              <a:t>The </a:t>
            </a:r>
            <a:r>
              <a:rPr lang="en-GB" sz="1200" b="1" i="1" dirty="0">
                <a:effectLst/>
                <a:latin typeface="Utopia" pitchFamily="2" charset="77"/>
              </a:rPr>
              <a:t>FAIR </a:t>
            </a:r>
            <a:r>
              <a:rPr lang="en-GB" sz="1200" i="1" dirty="0">
                <a:effectLst/>
                <a:latin typeface="Utopia" pitchFamily="2" charset="77"/>
              </a:rPr>
              <a:t>Guiding Principles for scientific data management and stewardship"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sz="12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Thesaurus-based -&gt; Does not require training, weighted TFIDF of overlapping terms + Cosine similarity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Ontology-based -&gt; Multilingual approach (uses SBERT embeddings fed through a trained NN) -&gt; The NN predicts the P(concept | embedding) &gt;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Transformer-based -&gt; BART-TL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Image-based -&gt; VGG-net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conceptually applicable to similar studies -&gt; Secondary studies where previously existing reviews are absent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1. justifying extensions (meth contr)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2. limitations of my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PRISMA </a:t>
            </a:r>
            <a:r>
              <a:rPr lang="en-GB" sz="1800" dirty="0">
                <a:effectLst/>
                <a:latin typeface="Utopia" pitchFamily="2" charset="77"/>
              </a:rPr>
              <a:t>(Preferred Reporting Items for Systematic Reviews and Meta-Analyses)  - Quantitative Reviews, Mixed-Method studies and Meta-Analyses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De-facto standard in healthcare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Planning -&gt; Conducting -&gt; Reporting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Research methods -&gt; Dataset was created or an existing one was used, same thing for models, participants were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7319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Integrate this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751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The </a:t>
            </a:r>
            <a:r>
              <a:rPr lang="en-GB" sz="1800" b="1" i="1" dirty="0">
                <a:effectLst/>
                <a:latin typeface="Utopia" pitchFamily="2" charset="77"/>
              </a:rPr>
              <a:t>FAIR </a:t>
            </a:r>
            <a:r>
              <a:rPr lang="en-GB" sz="1800" i="1" dirty="0">
                <a:effectLst/>
                <a:latin typeface="Utopia" pitchFamily="2" charset="77"/>
              </a:rPr>
              <a:t>Guiding Principles for scientific data management and stewardship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i="1" dirty="0">
              <a:effectLst/>
              <a:latin typeface="Utopia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Towards FAIR principles for research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26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165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559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14/07/23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7238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lta-1.11/" TargetMode="External"/><Relationship Id="rId7" Type="http://schemas.openxmlformats.org/officeDocument/2006/relationships/hyperlink" Target="https://link.springer.com/chapter/10.1007/978-3-319-56608-5_4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2021.eacl-main.121/" TargetMode="External"/><Relationship Id="rId5" Type="http://schemas.openxmlformats.org/officeDocument/2006/relationships/hyperlink" Target="https://dl.acm.org/doi/10.1145/3397271.3401185" TargetMode="External"/><Relationship Id="rId4" Type="http://schemas.openxmlformats.org/officeDocument/2006/relationships/hyperlink" Target="https://link.springer.com/chapter/10.1007/978-3-030-99739-7_29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pjournals.org/doi/10.7326/M18-085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cmedicine.biomedcentral.com/articles/10.1186/1741-7015-11-21" TargetMode="External"/><Relationship Id="rId4" Type="http://schemas.openxmlformats.org/officeDocument/2006/relationships/hyperlink" Target="https://bmcmedresmethodol.biomedcentral.com/articles/10.1186/1471-2288-12-18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5058491500064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sel.aisnet.org/icis2015/proceedings/ResearchMethods/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664-021-10026-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1281192.128124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fdl.noaa.gov/wp-content/uploads/2018/08/Elements_of_Styl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MSc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r>
              <a:rPr lang="en-IT" sz="1800" dirty="0">
                <a:latin typeface="DINOT" panose="020B0504020101020102" pitchFamily="34" charset="77"/>
              </a:rPr>
              <a:t>424 primary studies are collected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…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2" y="1553863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6" y="1971465"/>
            <a:ext cx="2560631" cy="362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D8B54-FD98-74C2-F747-ABF4E797712E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209F0B45-C4C1-E7D5-566A-5C27B66A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3A9C7-1F7F-D21C-2974-DB2F1919668E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600B7-8997-A058-6487-1EF8D4E300F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Scope</a:t>
            </a:r>
            <a:r>
              <a:rPr lang="en-IT" sz="1800" dirty="0">
                <a:latin typeface="DINOT" panose="020B0504020101020102" pitchFamily="34" charset="77"/>
              </a:rPr>
              <a:t> of the review is extended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defined search strategy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the inclusion/exclusion criteria are applied</a:t>
            </a:r>
          </a:p>
          <a:p>
            <a:pPr marL="0" indent="0">
              <a:spcAft>
                <a:spcPts val="1000"/>
              </a:spcAft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 further </a:t>
            </a:r>
            <a:r>
              <a:rPr lang="en-IT" sz="1800" u="sng" dirty="0">
                <a:latin typeface="DINOT-Bold" panose="02000503030000020004" pitchFamily="2" charset="77"/>
              </a:rPr>
              <a:t>quality-based filtering step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performed on the forward snowballing studies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31210" y="614914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93B2-9263-1FFD-FC14-C4F06BC14D89}"/>
              </a:ext>
            </a:extLst>
          </p:cNvPr>
          <p:cNvSpPr txBox="1"/>
          <p:nvPr/>
        </p:nvSpPr>
        <p:spPr>
          <a:xfrm>
            <a:off x="11031210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6B97D9-69F8-F7D1-FA22-F4806861D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95" y="3287114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540B23-8640-1DC4-D33B-ABC64BE8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2" y="3334097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6E52EA-87AC-910B-D822-152DED59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8304" y="1435075"/>
            <a:ext cx="5218729" cy="538788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E615-F98E-4EC9-AFEF-A02E5B52233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513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F.S. work is further filtered based on the </a:t>
            </a:r>
            <a:r>
              <a:rPr lang="en-IT" sz="1800" dirty="0">
                <a:latin typeface="DINOT-Bold" panose="02000503030000020004" pitchFamily="2" charset="77"/>
              </a:rPr>
              <a:t>quality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associated venues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SJR(2) score for journals (</a:t>
            </a:r>
            <a:r>
              <a:rPr lang="en-IT" sz="1400" dirty="0">
                <a:latin typeface="DINOT" panose="020B0504020101020102" pitchFamily="34" charset="77"/>
              </a:rPr>
              <a:t>Avg score of 1 and above)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CORE/GGS ranking for conferences</a:t>
            </a: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A98E-1DA9-BAC0-B6D2-AF47FDB49E0A}"/>
              </a:ext>
            </a:extLst>
          </p:cNvPr>
          <p:cNvGrpSpPr>
            <a:grpSpLocks noChangeAspect="1"/>
          </p:cNvGrpSpPr>
          <p:nvPr/>
        </p:nvGrpSpPr>
        <p:grpSpPr>
          <a:xfrm>
            <a:off x="1662132" y="3429000"/>
            <a:ext cx="4139576" cy="2564126"/>
            <a:chOff x="7995684" y="2603620"/>
            <a:chExt cx="5549162" cy="3437248"/>
          </a:xfrm>
        </p:grpSpPr>
        <p:pic>
          <p:nvPicPr>
            <p:cNvPr id="7" name="Picture 6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6DE58D82-C9BD-5F66-41E0-EC62FAB5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684" y="2603620"/>
              <a:ext cx="5549162" cy="34372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DF50-CDEE-BC36-D3B6-92009DA8AF08}"/>
                </a:ext>
              </a:extLst>
            </p:cNvPr>
            <p:cNvSpPr/>
            <p:nvPr/>
          </p:nvSpPr>
          <p:spPr>
            <a:xfrm>
              <a:off x="8122034" y="3072975"/>
              <a:ext cx="5232459" cy="1105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973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ultimately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of the collected data is structured into </a:t>
            </a:r>
            <a:r>
              <a:rPr lang="en-IT" sz="1800" u="sng" dirty="0">
                <a:latin typeface="DINOT-Bold" panose="02000503030000020004" pitchFamily="2" charset="77"/>
              </a:rPr>
              <a:t>three phases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Highlighting the encountered </a:t>
            </a:r>
            <a:r>
              <a:rPr lang="en-GB" sz="1600" dirty="0">
                <a:latin typeface="DINOT" panose="020B0504020101020102" pitchFamily="34" charset="77"/>
              </a:rPr>
              <a:t>methodologies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Addressing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of documents show a secondary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</a:t>
            </a:r>
            <a:r>
              <a:rPr lang="en-IT" sz="1600" dirty="0">
                <a:latin typeface="DINOT-Bold" panose="02000503030000020004" pitchFamily="2" charset="77"/>
              </a:rPr>
              <a:t>novel</a:t>
            </a:r>
            <a:r>
              <a:rPr lang="en-IT" sz="1600" dirty="0">
                <a:latin typeface="DINOT" panose="020B0504020101020102" pitchFamily="34" charset="77"/>
              </a:rPr>
              <a:t> labeling techniques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853DF79F-A82A-42DF-8E9F-D7F04B3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4" y="3301177"/>
            <a:ext cx="3370091" cy="32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Novel methodologies are more prominent in documents including fully automated approaches </a:t>
            </a:r>
          </a:p>
        </p:txBody>
      </p:sp>
      <p:pic>
        <p:nvPicPr>
          <p:cNvPr id="12" name="Picture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B8234A4-BCE6-66BD-B8E1-AE7B3F46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14" y="2426912"/>
            <a:ext cx="3810347" cy="37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found to be the most varied (showing 16 categories of techniques)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u="sng" dirty="0">
                <a:latin typeface="DINOT-Bold" panose="02000503030000020004" pitchFamily="2" charset="77"/>
              </a:rPr>
              <a:t>methodological contributions</a:t>
            </a:r>
            <a:r>
              <a:rPr lang="en-IT" sz="1800" dirty="0">
                <a:solidFill>
                  <a:srgbClr val="FF0000"/>
                </a:solidFill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for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secondary studies (SEGRESS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Kitchenham et al., 2022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866506-5EAE-0286-DCC5-2A64853B2AEC}"/>
              </a:ext>
            </a:extLst>
          </p:cNvPr>
          <p:cNvGrpSpPr/>
          <p:nvPr/>
        </p:nvGrpSpPr>
        <p:grpSpPr>
          <a:xfrm>
            <a:off x="6948953" y="3038167"/>
            <a:ext cx="5075903" cy="3731341"/>
            <a:chOff x="6771968" y="2959509"/>
            <a:chExt cx="5075903" cy="37313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0C8005-5AC2-E743-C57D-84A388B7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41"/>
            <a:stretch/>
          </p:blipFill>
          <p:spPr>
            <a:xfrm>
              <a:off x="6771968" y="2959509"/>
              <a:ext cx="5075903" cy="37313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C5381-AB51-9A7C-4CB9-F131F7C77893}"/>
                </a:ext>
              </a:extLst>
            </p:cNvPr>
            <p:cNvSpPr/>
            <p:nvPr/>
          </p:nvSpPr>
          <p:spPr>
            <a:xfrm>
              <a:off x="7236542" y="3539612"/>
              <a:ext cx="156332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189A0F-C2B3-147A-C3F1-2260E22573CC}"/>
                </a:ext>
              </a:extLst>
            </p:cNvPr>
            <p:cNvSpPr/>
            <p:nvPr/>
          </p:nvSpPr>
          <p:spPr>
            <a:xfrm>
              <a:off x="7236541" y="4390102"/>
              <a:ext cx="1440000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A329E-989A-30CF-8259-E038C08FB143}"/>
                </a:ext>
              </a:extLst>
            </p:cNvPr>
            <p:cNvSpPr/>
            <p:nvPr/>
          </p:nvSpPr>
          <p:spPr>
            <a:xfrm>
              <a:off x="7005480" y="3837036"/>
              <a:ext cx="1908000" cy="280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0AAD70-1AE4-56D5-3CDC-CD5E6B6B4C54}"/>
                </a:ext>
              </a:extLst>
            </p:cNvPr>
            <p:cNvSpPr/>
            <p:nvPr/>
          </p:nvSpPr>
          <p:spPr>
            <a:xfrm>
              <a:off x="7005480" y="6463880"/>
              <a:ext cx="165599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A5573-5996-17D7-FFC9-89F457ABA637}"/>
                </a:ext>
              </a:extLst>
            </p:cNvPr>
            <p:cNvSpPr/>
            <p:nvPr/>
          </p:nvSpPr>
          <p:spPr>
            <a:xfrm>
              <a:off x="7002540" y="4956351"/>
              <a:ext cx="3419653" cy="5693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93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Partially </a:t>
            </a:r>
            <a:r>
              <a:rPr lang="en-IT" sz="1600" dirty="0">
                <a:latin typeface="DINOT" panose="020B0504020101020102" pitchFamily="34" charset="77"/>
              </a:rPr>
              <a:t>automated approaches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</a:t>
            </a:r>
          </a:p>
        </p:txBody>
      </p:sp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1FF7CA-D30B-B8FC-DE4E-E1A5D25A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7" y="2144693"/>
            <a:ext cx="4804953" cy="31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16 </a:t>
            </a:r>
            <a:r>
              <a:rPr lang="en-IT" sz="1800" dirty="0">
                <a:latin typeface="DINOT-Bold" panose="02000503030000020004" pitchFamily="2" charset="77"/>
              </a:rPr>
              <a:t>topic modeling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is found to be higher for documents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employing (partially/fully) automated labeling approaches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8110229" y="1690254"/>
            <a:ext cx="3087222" cy="4127451"/>
            <a:chOff x="8147845" y="2730548"/>
            <a:chExt cx="3087222" cy="4127451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29" b="7467"/>
            <a:stretch/>
          </p:blipFill>
          <p:spPr>
            <a:xfrm>
              <a:off x="8147845" y="2730550"/>
              <a:ext cx="2477085" cy="3819277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FB1EDDB2-F7C0-F4A1-B90B-ABC0849B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08" y="3002175"/>
            <a:ext cx="3413606" cy="33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</a:t>
            </a:r>
            <a:endParaRPr lang="en-IT" sz="1800" dirty="0">
              <a:latin typeface="DINOT-Bold" panose="02000503030000020004" pitchFamily="2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CB55-79F3-46F2-1923-1A560C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3"/>
          <a:stretch/>
        </p:blipFill>
        <p:spPr>
          <a:xfrm>
            <a:off x="838199" y="2721344"/>
            <a:ext cx="5232793" cy="3168184"/>
          </a:xfrm>
          <a:prstGeom prst="rect">
            <a:avLst/>
          </a:prstGeom>
        </p:spPr>
      </p:pic>
      <p:pic>
        <p:nvPicPr>
          <p:cNvPr id="9" name="Picture 8" descr="A graph of green rectangular bars with white text&#10;&#10;Description automatically generated">
            <a:extLst>
              <a:ext uri="{FF2B5EF4-FFF2-40B4-BE49-F238E27FC236}">
                <a16:creationId xmlns:a16="http://schemas.microsoft.com/office/drawing/2014/main" id="{A79244B9-F6C7-E81F-DFBD-FB7EEEFEA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7"/>
          <a:stretch/>
        </p:blipFill>
        <p:spPr>
          <a:xfrm>
            <a:off x="6070992" y="2810147"/>
            <a:ext cx="5161931" cy="32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Pre-processing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aligned with the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82" y="1092361"/>
            <a:ext cx="5433392" cy="5485208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E5EFE07D-AD0F-4C07-061E-8288B41E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51" y="2595717"/>
            <a:ext cx="5778031" cy="34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Identified gaps: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follow-up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Recommendations to address them: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Include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evaluation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criteria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when assessing label quality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label type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Gathering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process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 on the collected documents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Analysing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 </a:t>
            </a:r>
            <a:r>
              <a:rPr lang="en-IT" sz="1600" dirty="0">
                <a:latin typeface="DINOT" panose="020B0504020101020102" pitchFamily="34" charset="77"/>
              </a:rPr>
              <a:t>(synthesis of the primary studies, research gaps &amp; insights from individual studies)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</a:t>
            </a:r>
            <a:r>
              <a:rPr lang="en-IT" sz="1600" u="sng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u="sng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Scelsi et al., 2021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4"/>
              </a:rPr>
              <a:t>Zosa et al., 2022</a:t>
            </a:r>
            <a:r>
              <a:rPr lang="en-GB" sz="1600" dirty="0">
                <a:latin typeface="DINOT" panose="020B0504020101020102" pitchFamily="34" charset="77"/>
              </a:rPr>
              <a:t>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  <a:hlinkClick r:id="rId5"/>
              </a:rPr>
              <a:t>Alokaili</a:t>
            </a:r>
            <a:r>
              <a:rPr lang="en-GB" sz="1600" dirty="0">
                <a:latin typeface="DINOT" panose="020B0504020101020102" pitchFamily="34" charset="77"/>
                <a:hlinkClick r:id="rId5"/>
              </a:rPr>
              <a:t> et al., 2020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Popa and </a:t>
            </a:r>
            <a:r>
              <a:rPr lang="en-GB" sz="1600" dirty="0" err="1">
                <a:latin typeface="DINOT" panose="020B0504020101020102" pitchFamily="34" charset="77"/>
                <a:hlinkClick r:id="rId6"/>
              </a:rPr>
              <a:t>Rebedea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, 2021</a:t>
            </a:r>
            <a:r>
              <a:rPr lang="en-GB" sz="1600" dirty="0">
                <a:latin typeface="DINOT" panose="020B0504020101020102" pitchFamily="34" charset="77"/>
              </a:rPr>
              <a:t>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 err="1">
                <a:latin typeface="DINOT" panose="020B0504020101020102" pitchFamily="34" charset="77"/>
                <a:hlinkClick r:id="rId7"/>
              </a:rPr>
              <a:t>Aletras</a:t>
            </a:r>
            <a:r>
              <a:rPr lang="en-GB" sz="1600" dirty="0">
                <a:latin typeface="DINOT" panose="020B0504020101020102" pitchFamily="34" charset="77"/>
                <a:hlinkClick r:id="rId7"/>
              </a:rPr>
              <a:t> and Mittal, 2017</a:t>
            </a:r>
            <a:r>
              <a:rPr lang="en-GB" sz="1600" dirty="0">
                <a:latin typeface="DINOT" panose="020B0504020101020102" pitchFamily="34" charset="77"/>
              </a:rPr>
              <a:t>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existing research on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taken into account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</a:t>
            </a:r>
            <a:r>
              <a:rPr lang="en-GB" sz="1600" dirty="0">
                <a:latin typeface="DINOT-Bold" panose="02000503030000020004" pitchFamily="2" charset="77"/>
              </a:rPr>
              <a:t>grey literature </a:t>
            </a:r>
            <a:r>
              <a:rPr lang="en-GB" sz="1600" dirty="0">
                <a:latin typeface="DINOT" panose="020B0504020101020102" pitchFamily="34" charset="77"/>
              </a:rPr>
              <a:t>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developed methodologies for constructing </a:t>
            </a: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2300" dirty="0" err="1">
                <a:latin typeface="DINOT-Bold" panose="02000503030000020004" pitchFamily="2" charset="77"/>
              </a:rPr>
              <a:t>REporting</a:t>
            </a:r>
            <a:r>
              <a:rPr lang="en-GB" sz="2300" dirty="0">
                <a:latin typeface="DINOT-Bold" panose="02000503030000020004" pitchFamily="2" charset="77"/>
              </a:rPr>
              <a:t> Secondary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Built upon the PRISMA 2020 statement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Shares the same terminology and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definitions and examples for non-healthcare practitioners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Integrates guidelines for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Mapping studies (</a:t>
            </a:r>
            <a:r>
              <a:rPr lang="en-IT" sz="1600" dirty="0">
                <a:latin typeface="DINOT" panose="020B0504020101020102" pitchFamily="34" charset="77"/>
                <a:hlinkClick r:id="rId3"/>
              </a:rPr>
              <a:t>Tricco et al., 2018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Qualitative reviews (</a:t>
            </a:r>
            <a:r>
              <a:rPr lang="en-IT" sz="1600" dirty="0">
                <a:latin typeface="DINOT" panose="020B0504020101020102" pitchFamily="34" charset="77"/>
                <a:hlinkClick r:id="rId4"/>
              </a:rPr>
              <a:t>Tong et al., 2021</a:t>
            </a:r>
            <a:r>
              <a:rPr lang="en-IT" sz="1600" dirty="0">
                <a:latin typeface="DINOT" panose="020B0504020101020102" pitchFamily="34" charset="77"/>
              </a:rPr>
              <a:t>; </a:t>
            </a:r>
            <a:r>
              <a:rPr lang="en-IT" sz="1600" dirty="0">
                <a:latin typeface="DINOT" panose="020B0504020101020102" pitchFamily="34" charset="77"/>
                <a:hlinkClick r:id="rId5"/>
              </a:rPr>
              <a:t>Wong et al., 2013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914400" lvl="2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The proposed secondary study is structured around the relevant SEGRESS items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Mapping Study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broad overview of a research area / field of interest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Explores characteristics of the studies, such as the study types and research methods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Can represent a starting point for the development of an SLR</a:t>
            </a:r>
          </a:p>
          <a:p>
            <a:pPr marL="0" indent="0"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Literature Review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summary of the relevant evidence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Explores contents of the studies, such as encountered techniques, findings and potential gaps in the research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"Systematic mapping studies are used to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structure a research 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, while Systematic Reviews are focused on gathering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synthesizing evidence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 –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  <a:hlinkClick r:id="rId3"/>
              </a:rPr>
              <a:t>Petersen et al. (2015)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3996" y="1792454"/>
            <a:ext cx="6600243" cy="4748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7786-1D90-8FAB-9D69-56B3600AFACA}"/>
              </a:ext>
            </a:extLst>
          </p:cNvPr>
          <p:cNvSpPr txBox="1"/>
          <p:nvPr/>
        </p:nvSpPr>
        <p:spPr>
          <a:xfrm>
            <a:off x="692834" y="1792454"/>
            <a:ext cx="45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External tools are exploited to highlight salient portions of the inspected work 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Framework for identifying gaps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9497D1EB-F4B5-B08F-440D-CEBD4D60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7358" y="1440143"/>
            <a:ext cx="5097283" cy="4370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4A3C5-7152-EB22-97D0-43AA15E7D802}"/>
              </a:ext>
            </a:extLst>
          </p:cNvPr>
          <p:cNvSpPr txBox="1"/>
          <p:nvPr/>
        </p:nvSpPr>
        <p:spPr>
          <a:xfrm>
            <a:off x="8475408" y="6084226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DINOT" panose="020B0504020101020102" pitchFamily="34" charset="77"/>
              </a:rPr>
              <a:t>- </a:t>
            </a:r>
            <a:r>
              <a:rPr lang="en-GB" dirty="0">
                <a:latin typeface="DINOT" panose="020B0504020101020102" pitchFamily="34" charset="77"/>
                <a:hlinkClick r:id="rId4"/>
              </a:rPr>
              <a:t>Mueller-Bloch and Kranz (2015)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8"/>
            <a:ext cx="10515600" cy="54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specialised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Impact of the proximity constraint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7826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		            allows to capture sentences such as: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”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can be more readily interpretable when they are assigned semantically meaningful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” - </a:t>
            </a:r>
            <a:r>
              <a:rPr lang="en-GB" sz="1400" dirty="0" err="1">
                <a:latin typeface="DINOT" panose="020B0504020101020102" pitchFamily="34" charset="77"/>
              </a:rPr>
              <a:t>Hosseiny</a:t>
            </a:r>
            <a:r>
              <a:rPr lang="en-GB" sz="1400" dirty="0">
                <a:latin typeface="DINOT" panose="020B0504020101020102" pitchFamily="34" charset="77"/>
              </a:rPr>
              <a:t> </a:t>
            </a:r>
            <a:r>
              <a:rPr lang="en-GB" sz="1400" dirty="0" err="1">
                <a:latin typeface="DINOT" panose="020B0504020101020102" pitchFamily="34" charset="77"/>
              </a:rPr>
              <a:t>Marani</a:t>
            </a:r>
            <a:r>
              <a:rPr lang="en-GB" sz="1400" dirty="0">
                <a:latin typeface="DINOT" panose="020B0504020101020102" pitchFamily="34" charset="77"/>
              </a:rPr>
              <a:t> et al. (2022)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“Various methods have been proposed to assign concise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 to 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to improve interpretability” - </a:t>
            </a:r>
            <a:r>
              <a:rPr lang="en-GB" sz="1400" dirty="0" err="1">
                <a:latin typeface="DINOT" panose="020B0504020101020102" pitchFamily="34" charset="77"/>
              </a:rPr>
              <a:t>Zosa</a:t>
            </a:r>
            <a:r>
              <a:rPr lang="en-GB" sz="1400" dirty="0">
                <a:latin typeface="DINOT" panose="020B0504020101020102" pitchFamily="34" charset="77"/>
              </a:rPr>
              <a:t> et al. (2022)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“An interpretable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is one that can be easily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. How easily a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could be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 . . .” - </a:t>
            </a:r>
            <a:r>
              <a:rPr lang="en-GB" sz="1400" dirty="0" err="1">
                <a:latin typeface="DINOT" panose="020B0504020101020102" pitchFamily="34" charset="77"/>
              </a:rPr>
              <a:t>Doogan</a:t>
            </a:r>
            <a:r>
              <a:rPr lang="en-GB" sz="1400" dirty="0">
                <a:latin typeface="DINOT" panose="020B0504020101020102" pitchFamily="34" charset="77"/>
              </a:rPr>
              <a:t> and Buntine (2021)</a:t>
            </a: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But excludes documents where	          appears in isolation</a:t>
            </a:r>
            <a:endParaRPr lang="en-GB" sz="1400" dirty="0">
              <a:latin typeface="DINOT" panose="020B0504020101020102" pitchFamily="34" charset="77"/>
            </a:endParaRPr>
          </a:p>
        </p:txBody>
      </p:sp>
      <p:pic>
        <p:nvPicPr>
          <p:cNvPr id="3" name="Picture 2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AE9731F-81E8-2618-376C-5B470AA4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560631" cy="36202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03B1C92-CC60-4BC2-7A4B-D2927C1CC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38" b="1547"/>
          <a:stretch/>
        </p:blipFill>
        <p:spPr>
          <a:xfrm>
            <a:off x="4107427" y="3221294"/>
            <a:ext cx="1005349" cy="3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3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 modeling: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 </a:t>
            </a:r>
            <a:r>
              <a:rPr lang="en-IT" sz="1800" dirty="0">
                <a:latin typeface="DINOT" panose="020B0504020101020102" pitchFamily="34" charset="77"/>
                <a:hlinkClick r:id="rId3"/>
              </a:rPr>
              <a:t>Silva et al. (2021)</a:t>
            </a: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Topic: A probability distribution over a fixed vocabulary (often represented via the most prominent terms)</a:t>
            </a:r>
          </a:p>
          <a:p>
            <a:pPr marL="0" indent="0">
              <a:buNone/>
            </a:pPr>
            <a:endParaRPr lang="en-IT" sz="18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</a:t>
            </a:r>
            <a:r>
              <a:rPr lang="en-GB" sz="1800" dirty="0">
                <a:latin typeface="DINOT" panose="020B0504020101020102" pitchFamily="34" charset="77"/>
                <a:hlinkClick r:id="rId4"/>
              </a:rPr>
              <a:t>Mei et al. (2007) </a:t>
            </a: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Example: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Topic terms: vote, house, election, poll, bill, republican, party, voter, candidate, senate, …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Label: election</a:t>
            </a:r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457200" lvl="1" indent="0">
              <a:buNone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494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Relevant venues are identified based on: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number of </a:t>
            </a:r>
            <a:r>
              <a:rPr lang="en-IT" sz="1600" dirty="0">
                <a:latin typeface="DINOT-Bold" panose="02000503030000020004" pitchFamily="2" charset="77"/>
              </a:rPr>
              <a:t>associated documents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Selected </a:t>
            </a:r>
            <a:r>
              <a:rPr lang="en-IT" sz="1600" u="sng" dirty="0">
                <a:latin typeface="DINOT-Bold" panose="02000503030000020004" pitchFamily="2" charset="77"/>
              </a:rPr>
              <a:t>quality metrics</a:t>
            </a:r>
          </a:p>
          <a:p>
            <a:pPr lvl="2"/>
            <a:r>
              <a:rPr lang="en-GB" sz="1400" dirty="0" err="1">
                <a:latin typeface="DINOT" panose="020B0504020101020102" pitchFamily="34" charset="77"/>
              </a:rPr>
              <a:t>Scimago</a:t>
            </a:r>
            <a:r>
              <a:rPr lang="en-GB" sz="1400" dirty="0">
                <a:latin typeface="DINOT" panose="020B0504020101020102" pitchFamily="34" charset="77"/>
              </a:rPr>
              <a:t> Journal &amp; Country Rank (</a:t>
            </a:r>
            <a:r>
              <a:rPr lang="en-GB" sz="1400" dirty="0">
                <a:latin typeface="DINOT-Bold" panose="02000503030000020004" pitchFamily="2" charset="77"/>
              </a:rPr>
              <a:t>SJR(2)</a:t>
            </a:r>
            <a:r>
              <a:rPr lang="en-GB" sz="1400" dirty="0">
                <a:latin typeface="DINOT" panose="020B0504020101020102" pitchFamily="34" charset="77"/>
              </a:rPr>
              <a:t>) score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Computing Research and Education Association of Australasia (</a:t>
            </a:r>
            <a:r>
              <a:rPr lang="en-GB" sz="1400" dirty="0">
                <a:latin typeface="DINOT-Bold" panose="02000503030000020004" pitchFamily="2" charset="77"/>
              </a:rPr>
              <a:t>CORE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GII-GRIN-SCIE (</a:t>
            </a:r>
            <a:r>
              <a:rPr lang="en-GB" sz="1400" dirty="0">
                <a:latin typeface="DINOT-Bold" panose="02000503030000020004" pitchFamily="2" charset="77"/>
              </a:rPr>
              <a:t>GGS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IT" sz="1800" dirty="0">
              <a:latin typeface="DINOT-Bold" panose="02000503030000020004" pitchFamily="2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a first set of candidate venues is identified based on the respective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number of </a:t>
            </a:r>
            <a:r>
              <a:rPr lang="en-IT" sz="1800" dirty="0">
                <a:latin typeface="DINOT-Bold" panose="02000503030000020004" pitchFamily="2" charset="77"/>
              </a:rPr>
              <a:t>associated documents. 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Cut-off values are set at: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30 articles for journals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 articles for conferences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23 candidate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11 candidate conferences</a:t>
            </a:r>
            <a:endParaRPr lang="en-GB" sz="1600" dirty="0">
              <a:latin typeface="DINOT" panose="020B0504020101020102" pitchFamily="34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  <p:pic>
        <p:nvPicPr>
          <p:cNvPr id="5" name="Picture 4" descr="A chart of data&#10;&#10;Description automatically generated">
            <a:extLst>
              <a:ext uri="{FF2B5EF4-FFF2-40B4-BE49-F238E27FC236}">
                <a16:creationId xmlns:a16="http://schemas.microsoft.com/office/drawing/2014/main" id="{1D514D14-BAB5-0DC1-B1C3-FA7906F1D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87" b="4986"/>
          <a:stretch/>
        </p:blipFill>
        <p:spPr>
          <a:xfrm>
            <a:off x="9223726" y="617204"/>
            <a:ext cx="2130073" cy="5822097"/>
          </a:xfrm>
          <a:prstGeom prst="rect">
            <a:avLst/>
          </a:prstGeom>
        </p:spPr>
      </p:pic>
      <p:pic>
        <p:nvPicPr>
          <p:cNvPr id="7" name="Picture 6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C5390F2-67E0-D948-054E-6ADCB2FC9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7" r="50268"/>
          <a:stretch/>
        </p:blipFill>
        <p:spPr>
          <a:xfrm>
            <a:off x="9028042" y="2787825"/>
            <a:ext cx="1441174" cy="35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22" y="1509581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1862297" y="2918847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Strategy employed in the venue selection process is extended by means of a </a:t>
            </a:r>
            <a:r>
              <a:rPr lang="en-GB" sz="1800" u="sng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identify the relevant primary studies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Griffies et al. (2013)  </a:t>
            </a:r>
            <a:endParaRPr lang="en-GB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  <p:pic>
        <p:nvPicPr>
          <p:cNvPr id="8" name="Picture 7" descr="A screenshot of a paper&#10;&#10;Description automatically generated">
            <a:extLst>
              <a:ext uri="{FF2B5EF4-FFF2-40B4-BE49-F238E27FC236}">
                <a16:creationId xmlns:a16="http://schemas.microsoft.com/office/drawing/2014/main" id="{16ECC9E0-9E63-3485-0532-7EEE17FD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7" y="4134410"/>
            <a:ext cx="6253317" cy="2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9684</TotalTime>
  <Words>3498</Words>
  <Application>Microsoft Macintosh PowerPoint</Application>
  <PresentationFormat>Widescreen</PresentationFormat>
  <Paragraphs>433</Paragraphs>
  <Slides>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Snowballing activities</vt:lpstr>
      <vt:lpstr>Study selection</vt:lpstr>
      <vt:lpstr>Data items &amp; Research questions</vt:lpstr>
      <vt:lpstr>Structure of the analysis and synthesis</vt:lpstr>
      <vt:lpstr>RQ1 – Topic labeling approaches</vt:lpstr>
      <vt:lpstr>RQ1 – Topic labeling approaches</vt:lpstr>
      <vt:lpstr>RQ1 – Labeling techniques &amp; motivational context</vt:lpstr>
      <vt:lpstr>RQ1 – Labeling techniques </vt:lpstr>
      <vt:lpstr>RQ2 – Topic modeling approaches</vt:lpstr>
      <vt:lpstr>RQ3 – Label structures</vt:lpstr>
      <vt:lpstr>RQ3 – Label quality evaluation</vt:lpstr>
      <vt:lpstr>RQ4 – Categories of corpora</vt:lpstr>
      <vt:lpstr>RQ4 – Pre-processing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SEGRESS: Software Engineering Guidelines for REporting Secondary Studies </vt:lpstr>
      <vt:lpstr>SLRs vs SMSs</vt:lpstr>
      <vt:lpstr>Data collection process</vt:lpstr>
      <vt:lpstr>Framework for identifying gaps</vt:lpstr>
      <vt:lpstr>FAIR questions</vt:lpstr>
      <vt:lpstr>Impact of the proximity constraint</vt:lpstr>
      <vt:lpstr>Details of selected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Com21)</cp:lastModifiedBy>
  <cp:revision>28</cp:revision>
  <dcterms:created xsi:type="dcterms:W3CDTF">2023-07-04T10:37:13Z</dcterms:created>
  <dcterms:modified xsi:type="dcterms:W3CDTF">2023-07-14T19:35:19Z</dcterms:modified>
</cp:coreProperties>
</file>